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Arial Narrow"/>
      <p:regular r:id="rId36"/>
      <p:bold r:id="rId37"/>
      <p:italic r:id="rId38"/>
      <p:boldItalic r:id="rId39"/>
    </p:embeddedFont>
    <p:embeddedFont>
      <p:font typeface="Arial Black"/>
      <p:regular r:id="rId40"/>
    </p:embeddedFont>
    <p:embeddedFont>
      <p:font typeface="Bell M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5" roundtripDataSignature="AMtx7mjmQ9Tgju+GB5ZmVF4aErMVOTCI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Black-regular.fntdata"/><Relationship Id="rId20" Type="http://schemas.openxmlformats.org/officeDocument/2006/relationships/slide" Target="slides/slide15.xml"/><Relationship Id="rId42" Type="http://schemas.openxmlformats.org/officeDocument/2006/relationships/font" Target="fonts/BellMT-bold.fntdata"/><Relationship Id="rId41" Type="http://schemas.openxmlformats.org/officeDocument/2006/relationships/font" Target="fonts/BellMT-regular.fntdata"/><Relationship Id="rId22" Type="http://schemas.openxmlformats.org/officeDocument/2006/relationships/slide" Target="slides/slide17.xml"/><Relationship Id="rId44" Type="http://schemas.openxmlformats.org/officeDocument/2006/relationships/font" Target="fonts/BellMT-boldItalic.fntdata"/><Relationship Id="rId21" Type="http://schemas.openxmlformats.org/officeDocument/2006/relationships/slide" Target="slides/slide16.xml"/><Relationship Id="rId43" Type="http://schemas.openxmlformats.org/officeDocument/2006/relationships/font" Target="fonts/BellM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ArialNarrow-bold.fntdata"/><Relationship Id="rId14" Type="http://schemas.openxmlformats.org/officeDocument/2006/relationships/slide" Target="slides/slide9.xml"/><Relationship Id="rId36" Type="http://schemas.openxmlformats.org/officeDocument/2006/relationships/font" Target="fonts/ArialNarrow-regular.fntdata"/><Relationship Id="rId17" Type="http://schemas.openxmlformats.org/officeDocument/2006/relationships/slide" Target="slides/slide12.xml"/><Relationship Id="rId39" Type="http://schemas.openxmlformats.org/officeDocument/2006/relationships/font" Target="fonts/ArialNarrow-boldItalic.fntdata"/><Relationship Id="rId16" Type="http://schemas.openxmlformats.org/officeDocument/2006/relationships/slide" Target="slides/slide11.xml"/><Relationship Id="rId38" Type="http://schemas.openxmlformats.org/officeDocument/2006/relationships/font" Target="fonts/ArialNarr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070508e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1f070508ee3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8f66d450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8f66d45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8f66d450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228f66d450a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8f66d45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28f66d450a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91ac4de8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291ac4de88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91ac4de8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291ac4de88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1ac4de8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2291ac4de88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91ac4de8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2291ac4de88_1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91ac4de88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2291ac4de88_1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91ac4de8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2291ac4de88_1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91ac4de88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g2291ac4de88_1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91ac4de88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2291ac4de88_1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8f66d450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228f66d450a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91ac4de8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2291ac4de88_1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91ac4de8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2291ac4de88_1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0c0fec5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1c0c0fec55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c7d20fa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1dc7d20fa9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91ac4de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291ac4de88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61e2b61a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061e2b61a4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" name="Google Shape;22;p11"/>
          <p:cNvSpPr/>
          <p:nvPr/>
        </p:nvSpPr>
        <p:spPr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1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" name="Google Shape;24;p11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1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11"/>
          <p:cNvSpPr txBox="1"/>
          <p:nvPr>
            <p:ph idx="1" type="subTitle"/>
          </p:nvPr>
        </p:nvSpPr>
        <p:spPr>
          <a:xfrm>
            <a:off x="1371600" y="2819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None/>
              <a:defRPr b="1" sz="1600" cap="none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" name="Google Shape;29;p11"/>
          <p:cNvCxnSpPr/>
          <p:nvPr/>
        </p:nvCxnSpPr>
        <p:spPr>
          <a:xfrm>
            <a:off x="155448" y="2420112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" name="Google Shape;30;p11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1;p11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ctrTitle"/>
          </p:nvPr>
        </p:nvSpPr>
        <p:spPr>
          <a:xfrm>
            <a:off x="685800" y="381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 rot="5400000">
            <a:off x="2269236" y="-443484"/>
            <a:ext cx="4599432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 rot="5400000">
            <a:off x="4021836" y="3278124"/>
            <a:ext cx="6245352" cy="0"/>
          </a:xfrm>
          <a:prstGeom prst="straightConnector1">
            <a:avLst/>
          </a:prstGeom>
          <a:noFill/>
          <a:ln cap="flat" cmpd="sng" w="95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1" name="Google Shape;151;p21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 rot="5400000">
            <a:off x="670717" y="-61117"/>
            <a:ext cx="5821366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 rot="5400000">
            <a:off x="5189538" y="2506664"/>
            <a:ext cx="5851525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12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" name="Google Shape;38;p12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39;p1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" name="Google Shape;40;p12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152400" y="158496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>
                <a:solidFill>
                  <a:srgbClr val="7A979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368426" y="2743200"/>
            <a:ext cx="6480174" cy="167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152400" y="243840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722313" y="533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b="0" sz="42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 flipH="1" rot="10800000">
            <a:off x="4563080" y="1575652"/>
            <a:ext cx="8921" cy="4819557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01752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3537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800600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3537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6"/>
          <p:cNvCxnSpPr/>
          <p:nvPr/>
        </p:nvCxnSpPr>
        <p:spPr>
          <a:xfrm rot="10800000">
            <a:off x="4572000" y="2200275"/>
            <a:ext cx="0" cy="4187952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" name="Google Shape;78;p1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01752" y="1524000"/>
            <a:ext cx="4040188" cy="732974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254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70"/>
              <a:buNone/>
              <a:defRPr b="1" sz="2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791330" y="1524000"/>
            <a:ext cx="4041775" cy="731520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254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70"/>
              <a:buNone/>
              <a:defRPr b="1" sz="2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1" type="ftr"/>
          </p:nvPr>
        </p:nvSpPr>
        <p:spPr>
          <a:xfrm>
            <a:off x="304800" y="6409944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" name="Google Shape;88;p16"/>
          <p:cNvCxnSpPr/>
          <p:nvPr/>
        </p:nvCxnSpPr>
        <p:spPr>
          <a:xfrm>
            <a:off x="152400" y="128016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9" name="Google Shape;89;p16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6"/>
          <p:cNvSpPr txBox="1"/>
          <p:nvPr>
            <p:ph idx="3" type="body"/>
          </p:nvPr>
        </p:nvSpPr>
        <p:spPr>
          <a:xfrm>
            <a:off x="301752" y="2471383"/>
            <a:ext cx="4041648" cy="381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4" type="body"/>
          </p:nvPr>
        </p:nvSpPr>
        <p:spPr>
          <a:xfrm>
            <a:off x="4800600" y="2471383"/>
            <a:ext cx="4038600" cy="3822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92" name="Google Shape;92;p16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381000" y="914400"/>
            <a:ext cx="2362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b="1" sz="2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81000" y="1981200"/>
            <a:ext cx="2362200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10" name="Google Shape;110;p18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3124200" y="685800"/>
            <a:ext cx="56388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301752" y="6410848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9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1" name="Google Shape;121;p1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000375" y="5029200"/>
            <a:ext cx="5867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/>
          <p:nvPr>
            <p:ph idx="2" type="pic"/>
          </p:nvPr>
        </p:nvSpPr>
        <p:spPr>
          <a:xfrm>
            <a:off x="3000375" y="609600"/>
            <a:ext cx="58674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81000" y="990600"/>
            <a:ext cx="2438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indent="-2819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indent="-276225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indent="-268605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Char char="?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34" name="Google Shape;134;p19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19"/>
          <p:cNvSpPr txBox="1"/>
          <p:nvPr>
            <p:ph idx="10" type="dt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301752" y="6410848"/>
            <a:ext cx="358444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7;p10"/>
          <p:cNvSpPr/>
          <p:nvPr/>
        </p:nvSpPr>
        <p:spPr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" name="Google Shape;9;p10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10;p10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0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" name="Google Shape;13;p10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" name="Google Shape;14;p10"/>
          <p:cNvCxnSpPr/>
          <p:nvPr/>
        </p:nvCxnSpPr>
        <p:spPr>
          <a:xfrm>
            <a:off x="152400" y="1276743"/>
            <a:ext cx="8833104" cy="0"/>
          </a:xfrm>
          <a:prstGeom prst="straightConnector1">
            <a:avLst/>
          </a:prstGeom>
          <a:noFill/>
          <a:ln cap="flat" cmpd="sng" w="95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" name="Google Shape;15;p10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6;p10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10"/>
          <p:cNvSpPr txBox="1"/>
          <p:nvPr>
            <p:ph idx="12" type="sldNum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0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b="0" i="0" sz="33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4332" lvl="0" marL="4572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b="0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b="0" i="0" sz="2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0039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8609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07425" y="2678825"/>
            <a:ext cx="495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b="1" lang="en-US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NAME OF THE PROJECT GUIDE</a:t>
            </a:r>
            <a:endParaRPr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n-US" sz="2400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Mr.G.KULADEEP</a:t>
            </a:r>
            <a:endParaRPr b="1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3750"/>
              <a:buNone/>
            </a:pPr>
            <a:r>
              <a:t/>
            </a:r>
            <a:endParaRPr b="1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1600200" y="304800"/>
            <a:ext cx="5791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Internal Project Abstract Review</a:t>
            </a:r>
            <a:endParaRPr b="1" i="0" sz="2400" u="none" cap="none" strike="noStrike">
              <a:solidFill>
                <a:srgbClr val="0070C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1"/>
          <p:cNvSpPr txBox="1"/>
          <p:nvPr/>
        </p:nvSpPr>
        <p:spPr>
          <a:xfrm>
            <a:off x="273800" y="1066800"/>
            <a:ext cx="8505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 of Thermo-Mechanical Treatment in Austenitic Condition on Flow Behaviour of Reduced Activation Ferritic-Martensitic Steel</a:t>
            </a:r>
            <a:endParaRPr b="1" i="0" sz="2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1191400" y="3778325"/>
            <a:ext cx="64674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r>
              <a:rPr b="1" i="0" lang="en-US" sz="6800" u="none" cap="none" strike="noStrike">
                <a:solidFill>
                  <a:srgbClr val="C00000"/>
                </a:solidFill>
                <a:latin typeface="Bell MT"/>
                <a:ea typeface="Bell MT"/>
                <a:cs typeface="Bell MT"/>
                <a:sym typeface="Bell MT"/>
              </a:rPr>
              <a:t>Names of the Project Batch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0" i="0" lang="en-US" sz="590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S. Pavan kalyan Reddy      	   19121A03D2</a:t>
            </a:r>
            <a:endParaRPr b="0" i="0" sz="590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0" i="0" lang="en-US" sz="590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P. Siva Teja                                 20125A0333</a:t>
            </a:r>
            <a:endParaRPr b="0" i="0" sz="590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0" i="0" lang="en-US" sz="590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K. Muni Sai Kumar Reddy 	     20125A0327</a:t>
            </a:r>
            <a:endParaRPr b="0" i="0" sz="590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0" i="0" lang="en-US" sz="590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D. Reddy Sekhar                         20125A0324</a:t>
            </a:r>
            <a:endParaRPr b="0" i="0" sz="590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0" i="0" lang="en-US" sz="590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SK. Mohammad Waseem   	      19121A03C9</a:t>
            </a:r>
            <a:endParaRPr b="0" i="0" sz="590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319213" lvl="0" marL="0" marR="0" rtl="0" algn="ctr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107" u="none" cap="none" strike="noStrik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3810000" y="6353330"/>
            <a:ext cx="231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Date : </a:t>
            </a: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08</a:t>
            </a:r>
            <a:r>
              <a:rPr b="1" i="0" lang="en-US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b="1" i="0" lang="en-US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2-202</a:t>
            </a: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NEW LOGO" id="167" name="Google Shape;1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43" name="Google Shape;243;g1f070508ee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f070508ee3_0_3"/>
          <p:cNvSpPr txBox="1"/>
          <p:nvPr/>
        </p:nvSpPr>
        <p:spPr>
          <a:xfrm>
            <a:off x="249300" y="780225"/>
            <a:ext cx="8437500" cy="5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1f070508ee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467" y="1159155"/>
            <a:ext cx="3609887" cy="407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f070508ee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0659" y="1159154"/>
            <a:ext cx="4036142" cy="4071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f070508ee3_0_3"/>
          <p:cNvSpPr txBox="1"/>
          <p:nvPr/>
        </p:nvSpPr>
        <p:spPr>
          <a:xfrm>
            <a:off x="1061884" y="5698845"/>
            <a:ext cx="22749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Vickers Hardness Tester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f070508ee3_0_3"/>
          <p:cNvSpPr txBox="1"/>
          <p:nvPr/>
        </p:nvSpPr>
        <p:spPr>
          <a:xfrm>
            <a:off x="5797337" y="5620303"/>
            <a:ext cx="17427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Tensile Test setup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8f66d450a_0_15"/>
          <p:cNvSpPr txBox="1"/>
          <p:nvPr>
            <p:ph idx="1" type="body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g228f66d450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50" y="1371375"/>
            <a:ext cx="8610601" cy="52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28f66d450a_0_15"/>
          <p:cNvSpPr txBox="1"/>
          <p:nvPr/>
        </p:nvSpPr>
        <p:spPr>
          <a:xfrm>
            <a:off x="524650" y="203450"/>
            <a:ext cx="8334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Experimental Investigations</a:t>
            </a:r>
            <a:endParaRPr b="1" sz="3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Normalizing and tempering followed by thermomechanical treatment cycle used for RAFM steel in austenitic phase field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60" name="Google Shape;2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8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 txBox="1"/>
          <p:nvPr/>
        </p:nvSpPr>
        <p:spPr>
          <a:xfrm>
            <a:off x="580100" y="1601473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580100" y="304800"/>
            <a:ext cx="738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❖"/>
            </a:pPr>
            <a:r>
              <a:rPr b="1" lang="en-US" sz="3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Microstructural investigation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 txBox="1"/>
          <p:nvPr/>
        </p:nvSpPr>
        <p:spPr>
          <a:xfrm>
            <a:off x="580100" y="1878375"/>
            <a:ext cx="8141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➔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Microstructural studies of RAFM steel were carried out by using </a:t>
            </a:r>
            <a:r>
              <a:rPr b="1" lang="en-US" sz="28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optical and electron microscopy. </a:t>
            </a:r>
            <a:endParaRPr b="1" sz="28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➔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Microstructures were recorded in </a:t>
            </a:r>
            <a:r>
              <a:rPr b="1" lang="en-US" sz="2800">
                <a:solidFill>
                  <a:srgbClr val="085631"/>
                </a:solidFill>
                <a:latin typeface="Georgia"/>
                <a:ea typeface="Georgia"/>
                <a:cs typeface="Georgia"/>
                <a:sym typeface="Georgia"/>
              </a:rPr>
              <a:t>N+T and TMT conditions 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of steel in prior to test condition and post-tensile and post-creep test conditions.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72" name="Google Shape;272;g228f66d450a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28f66d450a_0_62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28f66d450a_0_62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28f66d450a_0_62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28f66d450a_0_62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28f66d450a_0_62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28f66d450a_0_62"/>
          <p:cNvSpPr txBox="1"/>
          <p:nvPr/>
        </p:nvSpPr>
        <p:spPr>
          <a:xfrm>
            <a:off x="338125" y="393000"/>
            <a:ext cx="738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❖"/>
            </a:pPr>
            <a:r>
              <a:rPr b="1" lang="en-US" sz="3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Optical microscopy (OM)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28f66d450a_0_62"/>
          <p:cNvSpPr txBox="1"/>
          <p:nvPr/>
        </p:nvSpPr>
        <p:spPr>
          <a:xfrm>
            <a:off x="501450" y="1319425"/>
            <a:ext cx="81411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Char char="➔"/>
            </a:pP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Optical microstructures of RAFM steel in N+T and TMT  conditions were obtained by using </a:t>
            </a:r>
            <a:r>
              <a:rPr b="1" lang="en-US" sz="19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Leica metallurgical microscope equipped with image analysis software </a:t>
            </a:r>
            <a:endParaRPr b="1" sz="19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Char char="➔"/>
            </a:pP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The samples were polished successively on 400, 800, 1200, and 2000 grit silicon carbide emery papers. 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Char char="➔"/>
            </a:pPr>
            <a:r>
              <a:rPr b="1" lang="en-US" sz="19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Magnification images 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along with EDS analysis of the matrix and the precipitates, wherever required, were obtained. 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Char char="➔"/>
            </a:pP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These high magnification images are well utilized in quantifying the </a:t>
            </a:r>
            <a:r>
              <a:rPr b="1" lang="en-US" sz="19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precipitates 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(before and after testing) in bothconditions of the steel.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84" name="Google Shape;284;g228f66d450a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28f66d450a_0_75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28f66d450a_0_75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28f66d450a_0_75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28f66d450a_0_75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28f66d450a_0_75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28f66d450a_0_75"/>
          <p:cNvSpPr txBox="1"/>
          <p:nvPr/>
        </p:nvSpPr>
        <p:spPr>
          <a:xfrm>
            <a:off x="714325" y="773400"/>
            <a:ext cx="73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Char char="❖"/>
            </a:pPr>
            <a:r>
              <a:rPr b="1" lang="en-US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Tensile tests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28f66d450a_0_75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g228f66d450a_0_75"/>
          <p:cNvSpPr txBox="1"/>
          <p:nvPr/>
        </p:nvSpPr>
        <p:spPr>
          <a:xfrm>
            <a:off x="501450" y="1891850"/>
            <a:ext cx="8141100" cy="3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➔"/>
            </a:pPr>
            <a:r>
              <a:rPr lang="en-US" sz="2100">
                <a:latin typeface="Georgia"/>
                <a:ea typeface="Georgia"/>
                <a:cs typeface="Georgia"/>
                <a:sym typeface="Georgia"/>
              </a:rPr>
              <a:t>Tensile tests were carried out on RAFM steel in N+T and TMT25 conditions using </a:t>
            </a:r>
            <a:r>
              <a:rPr b="1" lang="en-US" sz="23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Hung-Ta tensile testing machine</a:t>
            </a:r>
            <a:r>
              <a:rPr lang="en-US" sz="23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100">
                <a:latin typeface="Georgia"/>
                <a:ea typeface="Georgia"/>
                <a:cs typeface="Georgia"/>
                <a:sym typeface="Georgia"/>
              </a:rPr>
              <a:t>(model: HT-2402, capacity: 10 ton) in the temperature range of 300 - 923 K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➔"/>
            </a:pPr>
            <a:r>
              <a:rPr lang="en-US" sz="2100">
                <a:latin typeface="Georgia"/>
                <a:ea typeface="Georgia"/>
                <a:cs typeface="Georgia"/>
                <a:sym typeface="Georgia"/>
              </a:rPr>
              <a:t> The tensile testing machine is equipped with a 3-zone </a:t>
            </a:r>
            <a:r>
              <a:rPr lang="en-US" sz="2100">
                <a:latin typeface="Georgia"/>
                <a:ea typeface="Georgia"/>
                <a:cs typeface="Georgia"/>
                <a:sym typeface="Georgia"/>
              </a:rPr>
              <a:t>resistance heating furnace and digital data acquisition system. 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97" name="Google Shape;297;g2291ac4de88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291ac4de88_1_2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291ac4de88_1_2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291ac4de88_1_2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291ac4de88_1_2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291ac4de88_1_2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291ac4de88_1_2"/>
          <p:cNvSpPr txBox="1"/>
          <p:nvPr/>
        </p:nvSpPr>
        <p:spPr>
          <a:xfrm>
            <a:off x="338125" y="304800"/>
            <a:ext cx="738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Experimental Results</a:t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291ac4de88_1_2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g2291ac4de88_1_2"/>
          <p:cNvSpPr txBox="1"/>
          <p:nvPr/>
        </p:nvSpPr>
        <p:spPr>
          <a:xfrm>
            <a:off x="501450" y="981900"/>
            <a:ext cx="8141100" cy="5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Microstructure:</a:t>
            </a:r>
            <a:endParaRPr b="1" sz="21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085631"/>
                </a:solidFill>
                <a:latin typeface="Georgia"/>
                <a:ea typeface="Georgia"/>
                <a:cs typeface="Georgia"/>
                <a:sym typeface="Georgia"/>
              </a:rPr>
              <a:t>1. Optical and electron back scattered diffraction (EBSD) microstructures of RAFM steel in N+T, AF-TMT25 conditions</a:t>
            </a:r>
            <a:r>
              <a:rPr lang="en-US" sz="2100">
                <a:solidFill>
                  <a:srgbClr val="08563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1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6" name="Google Shape;306;g2291ac4de88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50" y="2499068"/>
            <a:ext cx="7737750" cy="375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311" name="Google Shape;311;g2291ac4de88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291ac4de88_1_17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291ac4de88_1_17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291ac4de88_1_17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291ac4de88_1_17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291ac4de88_1_17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291ac4de88_1_17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291ac4de88_1_17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g2291ac4de88_1_17"/>
          <p:cNvSpPr txBox="1"/>
          <p:nvPr/>
        </p:nvSpPr>
        <p:spPr>
          <a:xfrm>
            <a:off x="338125" y="532925"/>
            <a:ext cx="8304300" cy="57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85631"/>
                </a:solidFill>
                <a:latin typeface="Georgia"/>
                <a:ea typeface="Georgia"/>
                <a:cs typeface="Georgia"/>
                <a:sym typeface="Georgia"/>
              </a:rPr>
              <a:t>Scanning Electron Microscope (SEM)</a:t>
            </a:r>
            <a:endParaRPr b="1"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0" name="Google Shape;320;g2291ac4de88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62" y="1519197"/>
            <a:ext cx="8304425" cy="422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325" name="Google Shape;325;g2291ac4de88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291ac4de88_1_32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291ac4de88_1_32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291ac4de88_1_32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291ac4de88_1_32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291ac4de88_1_32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291ac4de88_1_32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291ac4de88_1_32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g2291ac4de88_1_32"/>
          <p:cNvSpPr txBox="1"/>
          <p:nvPr/>
        </p:nvSpPr>
        <p:spPr>
          <a:xfrm>
            <a:off x="338125" y="3048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 HARDNESS   BEHAVIOUR</a:t>
            </a:r>
            <a:endParaRPr b="1" sz="3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Effect of TMT in ferritic phase field on hardness</a:t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4" name="Google Shape;334;g2291ac4de88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200" y="1995350"/>
            <a:ext cx="5935600" cy="38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339" name="Google Shape;339;g2291ac4de88_1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291ac4de88_1_48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291ac4de88_1_48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291ac4de88_1_48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291ac4de88_1_48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291ac4de88_1_48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291ac4de88_1_48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291ac4de88_1_48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7" name="Google Shape;347;g2291ac4de88_1_48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TENSILE BEHAVIOUR</a:t>
            </a:r>
            <a:endParaRPr b="1" sz="3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8" name="Google Shape;348;g2291ac4de88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25" y="1857651"/>
            <a:ext cx="4347974" cy="36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291ac4de88_1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96050"/>
            <a:ext cx="4233749" cy="357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354" name="Google Shape;354;g2291ac4de88_1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291ac4de88_1_66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291ac4de88_1_66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291ac4de88_1_66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291ac4de88_1_66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291ac4de88_1_66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291ac4de88_1_66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2291ac4de88_1_66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2" name="Google Shape;362;g2291ac4de88_1_66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b="1" sz="3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a) Constitutive equation proposed by Hollomon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b) Constitutive equation proposed by Ludwik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c) Constitutive equation proposed by Ludwigson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d) Constitutive equation proposed by Voce</a:t>
            </a: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3" name="Google Shape;363;g2291ac4de88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638" y="1519200"/>
            <a:ext cx="15525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291ac4de88_1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1838" y="2175650"/>
            <a:ext cx="1857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291ac4de88_1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600" y="3149526"/>
            <a:ext cx="307570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291ac4de88_1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4139925"/>
            <a:ext cx="3833587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172" name="Google Shape;1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"/>
          <p:cNvSpPr txBox="1"/>
          <p:nvPr/>
        </p:nvSpPr>
        <p:spPr>
          <a:xfrm>
            <a:off x="398850" y="1460500"/>
            <a:ext cx="83463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sng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 </a:t>
            </a:r>
            <a:endParaRPr b="1" i="0" sz="3600" u="sng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sng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 of Thermo-Mechanical Treatment in Austenitic Condition on Flow behaviour of </a:t>
            </a:r>
            <a:r>
              <a:rPr b="0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Activation Ferritic-Martensitic Steel</a:t>
            </a:r>
            <a:endParaRPr b="0" i="0" sz="3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371" name="Google Shape;371;g2291ac4de88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291ac4de88_1_93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291ac4de88_1_93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291ac4de88_1_93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291ac4de88_1_93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291ac4de88_1_93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291ac4de88_1_93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291ac4de88_1_93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g2291ac4de88_1_93"/>
          <p:cNvSpPr txBox="1"/>
          <p:nvPr/>
        </p:nvSpPr>
        <p:spPr>
          <a:xfrm>
            <a:off x="501450" y="304800"/>
            <a:ext cx="8304300" cy="6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b="1" sz="3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0" name="Google Shape;380;g2291ac4de88_1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202" y="1143000"/>
            <a:ext cx="5932448" cy="48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385" name="Google Shape;385;g2291ac4de88_1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291ac4de88_1_112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291ac4de88_1_112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291ac4de88_1_112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291ac4de88_1_112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291ac4de88_1_112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291ac4de88_1_112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291ac4de88_1_112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g2291ac4de88_1_112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b="1" sz="3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4" name="Google Shape;394;g2291ac4de88_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79" y="1319421"/>
            <a:ext cx="6228876" cy="48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399" name="Google Shape;399;g2291ac4de88_1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291ac4de88_1_127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291ac4de88_1_127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291ac4de88_1_127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291ac4de88_1_127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291ac4de88_1_127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291ac4de88_1_127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291ac4de88_1_127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Google Shape;407;g2291ac4de88_1_127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b="1" sz="30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8" name="Google Shape;408;g2291ac4de88_1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438" y="1143005"/>
            <a:ext cx="6234474" cy="49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413" name="Google Shape;413;g228f66d450a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28f66d450a_0_49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28f66d450a_0_49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28f66d450a_0_49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28f66d450a_0_49"/>
          <p:cNvSpPr/>
          <p:nvPr/>
        </p:nvSpPr>
        <p:spPr>
          <a:xfrm>
            <a:off x="3038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28f66d450a_0_49"/>
          <p:cNvSpPr txBox="1"/>
          <p:nvPr/>
        </p:nvSpPr>
        <p:spPr>
          <a:xfrm>
            <a:off x="580104" y="1601422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28f66d450a_0_49"/>
          <p:cNvSpPr txBox="1"/>
          <p:nvPr/>
        </p:nvSpPr>
        <p:spPr>
          <a:xfrm>
            <a:off x="1091381" y="550606"/>
            <a:ext cx="517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g228f66d450a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23" y="915675"/>
            <a:ext cx="8355675" cy="527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425" name="Google Shape;425;g2291ac4de88_1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291ac4de88_1_175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291ac4de88_1_175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291ac4de88_1_175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291ac4de88_1_175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291ac4de88_1_175"/>
          <p:cNvSpPr txBox="1"/>
          <p:nvPr/>
        </p:nvSpPr>
        <p:spPr>
          <a:xfrm>
            <a:off x="417150" y="1143001"/>
            <a:ext cx="8225400" cy="4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TMT of the steel </a:t>
            </a:r>
            <a:r>
              <a:rPr b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refined the microstructure of the tempered martensite having finer lath</a:t>
            </a:r>
            <a:endParaRPr b="1"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size with substantial fine precipitates.</a:t>
            </a:r>
            <a:endParaRPr b="1"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• TMT of the steel </a:t>
            </a:r>
            <a:r>
              <a:rPr b="1" lang="en-US" sz="19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increased the hardness and tensile strength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coupled with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increase in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ductility and work-hardening rate.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• The tensile flow behaviour of the RAFM steel in all three conditions was adequately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described by </a:t>
            </a:r>
            <a:r>
              <a:rPr b="1" lang="en-US" sz="21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Voce’s equation.</a:t>
            </a:r>
            <a:endParaRPr b="1" sz="21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• TMT enhanced the tensile strength properties of RAFM steel without </a:t>
            </a: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loss of ductility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and is attributed to the refinement in microstructural features (lath width, precipitate size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and distribution) of RAFM steel upon TMT.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• The steel in AF-TMT25 condition exhibited </a:t>
            </a: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higher YS and UTS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than the steel in the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remaining two conditions. However, the YS and UTS of steel in FF-TMT25 condition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06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are marginally higher than the steel in N+T condition.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2291ac4de88_1_175"/>
          <p:cNvSpPr txBox="1"/>
          <p:nvPr/>
        </p:nvSpPr>
        <p:spPr>
          <a:xfrm>
            <a:off x="314875" y="304800"/>
            <a:ext cx="3568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CONCLUSIONS</a:t>
            </a:r>
            <a:endParaRPr b="1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436" name="Google Shape;436;g2291ac4de88_1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291ac4de88_1_188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291ac4de88_1_188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291ac4de88_1_188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291ac4de88_1_188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291ac4de88_1_188"/>
          <p:cNvSpPr txBox="1"/>
          <p:nvPr/>
        </p:nvSpPr>
        <p:spPr>
          <a:xfrm>
            <a:off x="365129" y="1659897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064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291ac4de88_1_188"/>
          <p:cNvSpPr txBox="1"/>
          <p:nvPr/>
        </p:nvSpPr>
        <p:spPr>
          <a:xfrm>
            <a:off x="1091381" y="550606"/>
            <a:ext cx="517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2291ac4de88_1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53" y="163625"/>
            <a:ext cx="8770085" cy="60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"/>
          <p:cNvSpPr txBox="1"/>
          <p:nvPr/>
        </p:nvSpPr>
        <p:spPr>
          <a:xfrm>
            <a:off x="2545525" y="2123825"/>
            <a:ext cx="55035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6000" u="none" cap="none" strike="noStrike">
                <a:solidFill>
                  <a:srgbClr val="81CE17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b="1" i="0" sz="6000" u="none" cap="none" strike="noStrike">
              <a:solidFill>
                <a:srgbClr val="81CE1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178" name="Google Shape;1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/>
          <p:nvPr/>
        </p:nvSpPr>
        <p:spPr>
          <a:xfrm>
            <a:off x="190500" y="304800"/>
            <a:ext cx="8763000" cy="6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="1" i="0" lang="en-US" sz="3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ntroduction </a:t>
            </a:r>
            <a:r>
              <a:rPr b="0" i="0" lang="en-US" sz="3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0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Reduced Activation Ferritic-Martensitic (RAFM)</a:t>
            </a:r>
            <a:r>
              <a:rPr lang="en-US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0" lang="en-US" sz="1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activation ferritic-martensitic (RAFM)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steels have gained attention as potential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structural material for plasma facing blanket module in nuclear fusion reactors.</a:t>
            </a:r>
            <a:endParaRPr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These steels are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specially developed in order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educe the </a:t>
            </a: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adioactive </a:t>
            </a: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astage after its </a:t>
            </a: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ervice in </a:t>
            </a: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usion </a:t>
            </a: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actor</a:t>
            </a:r>
            <a:r>
              <a:rPr b="1" lang="en-US" sz="2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application. </a:t>
            </a:r>
            <a:endParaRPr b="1" i="0" sz="2000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RAFM steel is used in</a:t>
            </a:r>
            <a:r>
              <a:rPr i="0" lang="en-US" sz="2000" u="none" cap="none" strike="noStrike">
                <a:solidFill>
                  <a:srgbClr val="64B9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64B9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and tempered condition,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consists of tempered martensitic microstructure.</a:t>
            </a:r>
            <a:endParaRPr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tempered martensitic steel derives its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temperature strength from the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microstructure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consisting of high dislocation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density; sub-grain boundaries decorated with chromium rich M23C6 carbides and MX type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carbides/carbonitrides in the intragranular region.</a:t>
            </a:r>
            <a:endParaRPr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i="0" sz="15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184" name="Google Shape;184;g1c0c0fec55f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c0c0fec55f_0_19"/>
          <p:cNvSpPr txBox="1"/>
          <p:nvPr/>
        </p:nvSpPr>
        <p:spPr>
          <a:xfrm>
            <a:off x="323100" y="601550"/>
            <a:ext cx="8497800" cy="5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Thermo-Mechanical Treatment :</a:t>
            </a:r>
            <a:endParaRPr b="0" i="0" sz="35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principle behind the TMT processing is that the plastic deformation of metastable austenite leads to </a:t>
            </a:r>
            <a:r>
              <a:rPr b="1" lang="en-US" sz="2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defects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steel.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defects are retained during quenching which is subsequent to TMT and these faults acts as nucleating sites for</a:t>
            </a:r>
            <a:r>
              <a:rPr b="1" lang="en-US" sz="22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formation of precipitates. </a:t>
            </a:r>
            <a:endParaRPr b="1" sz="22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basic objective of the TMT is to </a:t>
            </a:r>
            <a:r>
              <a:rPr b="1" lang="en-US" sz="2200">
                <a:solidFill>
                  <a:srgbClr val="0856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the mechanical properties of the material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without losing or even sometimes improvement in the ductility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190" name="Google Shape;190;g1dc7d20fa9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dc7d20fa96_0_0"/>
          <p:cNvSpPr txBox="1"/>
          <p:nvPr/>
        </p:nvSpPr>
        <p:spPr>
          <a:xfrm>
            <a:off x="556600" y="729125"/>
            <a:ext cx="8002800" cy="55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Methodology</a:t>
            </a:r>
            <a:endParaRPr b="1" i="0" sz="3600" u="sng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g1dc7d20fa96_0_0"/>
          <p:cNvGrpSpPr/>
          <p:nvPr/>
        </p:nvGrpSpPr>
        <p:grpSpPr>
          <a:xfrm>
            <a:off x="1270750" y="1511275"/>
            <a:ext cx="6692467" cy="4556526"/>
            <a:chOff x="0" y="0"/>
            <a:chExt cx="6755973" cy="4698902"/>
          </a:xfrm>
        </p:grpSpPr>
        <p:sp>
          <p:nvSpPr>
            <p:cNvPr id="193" name="Google Shape;193;g1dc7d20fa96_0_0"/>
            <p:cNvSpPr/>
            <p:nvPr/>
          </p:nvSpPr>
          <p:spPr>
            <a:xfrm>
              <a:off x="0" y="0"/>
              <a:ext cx="5163300" cy="845700"/>
            </a:xfrm>
            <a:prstGeom prst="roundRect">
              <a:avLst>
                <a:gd fmla="val 10000" name="adj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dc7d20fa96_0_0"/>
            <p:cNvSpPr txBox="1"/>
            <p:nvPr/>
          </p:nvSpPr>
          <p:spPr>
            <a:xfrm>
              <a:off x="0" y="0"/>
              <a:ext cx="42012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Literature Review</a:t>
              </a:r>
              <a:endParaRPr b="0" i="0" sz="2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5" name="Google Shape;195;g1dc7d20fa96_0_0"/>
            <p:cNvSpPr/>
            <p:nvPr/>
          </p:nvSpPr>
          <p:spPr>
            <a:xfrm>
              <a:off x="385572" y="963295"/>
              <a:ext cx="5163300" cy="845700"/>
            </a:xfrm>
            <a:prstGeom prst="roundRect">
              <a:avLst>
                <a:gd fmla="val 10000" name="adj"/>
              </a:avLst>
            </a:prstGeom>
            <a:solidFill>
              <a:srgbClr val="81CE17"/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dc7d20fa96_0_0"/>
            <p:cNvSpPr txBox="1"/>
            <p:nvPr/>
          </p:nvSpPr>
          <p:spPr>
            <a:xfrm>
              <a:off x="385572" y="963295"/>
              <a:ext cx="42279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Selection and Ordering of RAFM Steel components</a:t>
              </a:r>
              <a:endParaRPr b="0" i="0" sz="2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7" name="Google Shape;197;g1dc7d20fa96_0_0"/>
            <p:cNvSpPr/>
            <p:nvPr/>
          </p:nvSpPr>
          <p:spPr>
            <a:xfrm>
              <a:off x="771143" y="1926589"/>
              <a:ext cx="5163300" cy="845700"/>
            </a:xfrm>
            <a:prstGeom prst="roundRect">
              <a:avLst>
                <a:gd fmla="val 10000" name="adj"/>
              </a:avLst>
            </a:prstGeom>
            <a:solidFill>
              <a:srgbClr val="3DCA37"/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1dc7d20fa96_0_0"/>
            <p:cNvSpPr txBox="1"/>
            <p:nvPr/>
          </p:nvSpPr>
          <p:spPr>
            <a:xfrm>
              <a:off x="771149" y="1926601"/>
              <a:ext cx="5213700" cy="8457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Fabrication of RAFM Steel</a:t>
              </a:r>
              <a:endParaRPr b="0" i="0" sz="2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9" name="Google Shape;199;g1dc7d20fa96_0_0"/>
            <p:cNvSpPr/>
            <p:nvPr/>
          </p:nvSpPr>
          <p:spPr>
            <a:xfrm>
              <a:off x="1156716" y="2889885"/>
              <a:ext cx="5163300" cy="845700"/>
            </a:xfrm>
            <a:prstGeom prst="roundRect">
              <a:avLst>
                <a:gd fmla="val 10000" name="adj"/>
              </a:avLst>
            </a:prstGeom>
            <a:solidFill>
              <a:srgbClr val="64B98E"/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1dc7d20fa96_0_0"/>
            <p:cNvSpPr txBox="1"/>
            <p:nvPr/>
          </p:nvSpPr>
          <p:spPr>
            <a:xfrm>
              <a:off x="1156716" y="2889885"/>
              <a:ext cx="42279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Testing</a:t>
              </a:r>
              <a:endParaRPr b="0" i="0" sz="2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1" name="Google Shape;201;g1dc7d20fa96_0_0"/>
            <p:cNvSpPr/>
            <p:nvPr/>
          </p:nvSpPr>
          <p:spPr>
            <a:xfrm>
              <a:off x="1542287" y="3853179"/>
              <a:ext cx="5163300" cy="845700"/>
            </a:xfrm>
            <a:prstGeom prst="roundRect">
              <a:avLst>
                <a:gd fmla="val 10000" name="adj"/>
              </a:avLst>
            </a:prstGeom>
            <a:solidFill>
              <a:srgbClr val="8BACAD"/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1dc7d20fa96_0_0"/>
            <p:cNvSpPr txBox="1"/>
            <p:nvPr/>
          </p:nvSpPr>
          <p:spPr>
            <a:xfrm>
              <a:off x="1542273" y="3853202"/>
              <a:ext cx="5213700" cy="845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Analyzing and Fl</a:t>
              </a:r>
              <a:r>
                <a:rPr lang="en-US" sz="23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ow Behaviour </a:t>
              </a:r>
              <a:endParaRPr b="0" i="0" sz="2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3" name="Google Shape;203;g1dc7d20fa96_0_0"/>
            <p:cNvSpPr/>
            <p:nvPr/>
          </p:nvSpPr>
          <p:spPr>
            <a:xfrm>
              <a:off x="4613529" y="617918"/>
              <a:ext cx="549900" cy="5499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BE4CA">
                <a:alpha val="8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1dc7d20fa96_0_0"/>
            <p:cNvSpPr txBox="1"/>
            <p:nvPr/>
          </p:nvSpPr>
          <p:spPr>
            <a:xfrm>
              <a:off x="4613529" y="617918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000" lIns="33000" spcFirstLastPara="1" rIns="33000" wrap="square" tIns="33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5" name="Google Shape;205;g1dc7d20fa96_0_0"/>
            <p:cNvSpPr/>
            <p:nvPr/>
          </p:nvSpPr>
          <p:spPr>
            <a:xfrm>
              <a:off x="4999101" y="1581213"/>
              <a:ext cx="549900" cy="5499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AE6CF">
                <a:alpha val="8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1dc7d20fa96_0_0"/>
            <p:cNvSpPr txBox="1"/>
            <p:nvPr/>
          </p:nvSpPr>
          <p:spPr>
            <a:xfrm>
              <a:off x="4999101" y="1581213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000" lIns="33000" spcFirstLastPara="1" rIns="33000" wrap="square" tIns="33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7" name="Google Shape;207;g1dc7d20fa96_0_0"/>
            <p:cNvSpPr/>
            <p:nvPr/>
          </p:nvSpPr>
          <p:spPr>
            <a:xfrm>
              <a:off x="5384673" y="2530411"/>
              <a:ext cx="549900" cy="5499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4E3D9">
                <a:alpha val="8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1dc7d20fa96_0_0"/>
            <p:cNvSpPr txBox="1"/>
            <p:nvPr/>
          </p:nvSpPr>
          <p:spPr>
            <a:xfrm>
              <a:off x="5384673" y="2530411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000" lIns="33000" spcFirstLastPara="1" rIns="33000" wrap="square" tIns="33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9" name="Google Shape;209;g1dc7d20fa96_0_0"/>
            <p:cNvSpPr/>
            <p:nvPr/>
          </p:nvSpPr>
          <p:spPr>
            <a:xfrm>
              <a:off x="5770245" y="3503104"/>
              <a:ext cx="549900" cy="5499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9E0E0">
                <a:alpha val="8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1dc7d20fa96_0_0"/>
            <p:cNvSpPr txBox="1"/>
            <p:nvPr/>
          </p:nvSpPr>
          <p:spPr>
            <a:xfrm>
              <a:off x="5770245" y="3503104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000" lIns="33000" spcFirstLastPara="1" rIns="33000" wrap="square" tIns="33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15" name="Google Shape;2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"/>
          <p:cNvSpPr txBox="1"/>
          <p:nvPr/>
        </p:nvSpPr>
        <p:spPr>
          <a:xfrm>
            <a:off x="635950" y="513750"/>
            <a:ext cx="76788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sng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Literature Review :</a:t>
            </a:r>
            <a:endParaRPr b="1" i="0" sz="3600" u="sng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eorgia"/>
              <a:buChar char="●"/>
            </a:pP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International thermoelectric reactor (ITER)</a:t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eorgia"/>
              <a:buChar char="●"/>
            </a:pP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Material requirements for fusion reactors</a:t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eorgia"/>
              <a:buChar char="●"/>
            </a:pP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Development of Reduced activation ferritic martensitic steel for nuclear reactors</a:t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21" name="Google Shape;221;g2291ac4de88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291ac4de88_0_1"/>
          <p:cNvSpPr txBox="1"/>
          <p:nvPr/>
        </p:nvSpPr>
        <p:spPr>
          <a:xfrm>
            <a:off x="635950" y="513750"/>
            <a:ext cx="76788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Theoretical Analysis  </a:t>
            </a:r>
            <a:endParaRPr b="1" i="0" sz="3600" u="sng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2291ac4de8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75" y="1494137"/>
            <a:ext cx="8434849" cy="3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28" name="Google Shape;228;g2061e2b61a4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061e2b61a4_1_3"/>
          <p:cNvSpPr txBox="1"/>
          <p:nvPr/>
        </p:nvSpPr>
        <p:spPr>
          <a:xfrm>
            <a:off x="-48077" y="170625"/>
            <a:ext cx="8437500" cy="5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Schematic of standard tensile test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specimen (as per ASTM E8M) </a:t>
            </a:r>
            <a:endParaRPr b="1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2061e2b61a4_1_3"/>
          <p:cNvPicPr preferRelativeResize="0"/>
          <p:nvPr/>
        </p:nvPicPr>
        <p:blipFill rotWithShape="1">
          <a:blip r:embed="rId4">
            <a:alphaModFix/>
          </a:blip>
          <a:srcRect b="11062" l="0" r="0" t="0"/>
          <a:stretch/>
        </p:blipFill>
        <p:spPr>
          <a:xfrm>
            <a:off x="952475" y="1562979"/>
            <a:ext cx="7239051" cy="205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061e2b61a4_1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0777" y="3833246"/>
            <a:ext cx="5019795" cy="237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LOGO" id="236" name="Google Shape;2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6"/>
          <p:cNvSpPr txBox="1"/>
          <p:nvPr/>
        </p:nvSpPr>
        <p:spPr>
          <a:xfrm>
            <a:off x="379275" y="304800"/>
            <a:ext cx="8154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Problem Formulation :</a:t>
            </a:r>
            <a:endParaRPr b="1" i="0" sz="2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6"/>
          <p:cNvPicPr preferRelativeResize="0"/>
          <p:nvPr/>
        </p:nvPicPr>
        <p:blipFill rotWithShape="1">
          <a:blip r:embed="rId4">
            <a:alphaModFix/>
          </a:blip>
          <a:srcRect b="0" l="10629" r="-9600" t="0"/>
          <a:stretch/>
        </p:blipFill>
        <p:spPr>
          <a:xfrm>
            <a:off x="704850" y="1038050"/>
            <a:ext cx="7734324" cy="47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2021-04-05T14:31:20Z</dcterms:created>
  <dc:creator>Windows 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2023-02-07T17:25:56Z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12b0d53d-78c2-4861-aa96-c4ed4640929c</vt:lpwstr>
  </property>
  <property fmtid="{D5CDD505-2E9C-101B-9397-08002B2CF9AE}" pid="7" name="MSIP_Label_defa4170-0d19-0005-0004-bc88714345d2_ActionId">
    <vt:lpwstr>37c31558-c503-46c8-8d55-1c2d1ca4780f</vt:lpwstr>
  </property>
  <property fmtid="{D5CDD505-2E9C-101B-9397-08002B2CF9AE}" pid="8" name="MSIP_Label_defa4170-0d19-0005-0004-bc88714345d2_ContentBits">
    <vt:lpwstr>0</vt:lpwstr>
  </property>
</Properties>
</file>